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3" r:id="rId3"/>
    <p:sldId id="274" r:id="rId4"/>
    <p:sldId id="275" r:id="rId5"/>
    <p:sldId id="272" r:id="rId6"/>
    <p:sldId id="271" r:id="rId7"/>
    <p:sldId id="264" r:id="rId8"/>
    <p:sldId id="276" r:id="rId9"/>
    <p:sldId id="267" r:id="rId10"/>
    <p:sldId id="277" r:id="rId11"/>
    <p:sldId id="27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35"/>
    <p:restoredTop sz="94613"/>
  </p:normalViewPr>
  <p:slideViewPr>
    <p:cSldViewPr snapToGrid="0" snapToObjects="1">
      <p:cViewPr varScale="1">
        <p:scale>
          <a:sx n="103" d="100"/>
          <a:sy n="103" d="100"/>
        </p:scale>
        <p:origin x="126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egory Block" userId="9ed3132d36407930" providerId="LiveId" clId="{C14A49A4-2B1C-4861-BA84-8F9A8A1838E9}"/>
    <pc:docChg chg="custSel modSld">
      <pc:chgData name="Gregory Block" userId="9ed3132d36407930" providerId="LiveId" clId="{C14A49A4-2B1C-4861-BA84-8F9A8A1838E9}" dt="2020-07-21T13:25:13.433" v="38" actId="2711"/>
      <pc:docMkLst>
        <pc:docMk/>
      </pc:docMkLst>
      <pc:sldChg chg="delSp modSp mod">
        <pc:chgData name="Gregory Block" userId="9ed3132d36407930" providerId="LiveId" clId="{C14A49A4-2B1C-4861-BA84-8F9A8A1838E9}" dt="2020-07-20T12:28:13.208" v="2" actId="478"/>
        <pc:sldMkLst>
          <pc:docMk/>
          <pc:sldMk cId="92741517" sldId="256"/>
        </pc:sldMkLst>
        <pc:spChg chg="mod">
          <ac:chgData name="Gregory Block" userId="9ed3132d36407930" providerId="LiveId" clId="{C14A49A4-2B1C-4861-BA84-8F9A8A1838E9}" dt="2020-07-20T12:28:08" v="1" actId="2711"/>
          <ac:spMkLst>
            <pc:docMk/>
            <pc:sldMk cId="92741517" sldId="256"/>
            <ac:spMk id="5" creationId="{2A733A76-369B-754F-8C4D-5AC662334885}"/>
          </ac:spMkLst>
        </pc:spChg>
        <pc:spChg chg="del">
          <ac:chgData name="Gregory Block" userId="9ed3132d36407930" providerId="LiveId" clId="{C14A49A4-2B1C-4861-BA84-8F9A8A1838E9}" dt="2020-07-20T12:28:13.208" v="2" actId="478"/>
          <ac:spMkLst>
            <pc:docMk/>
            <pc:sldMk cId="92741517" sldId="256"/>
            <ac:spMk id="8" creationId="{52189086-BD5D-1B4F-80B8-C306FC5A97E2}"/>
          </ac:spMkLst>
        </pc:spChg>
      </pc:sldChg>
      <pc:sldChg chg="delSp modSp mod">
        <pc:chgData name="Gregory Block" userId="9ed3132d36407930" providerId="LiveId" clId="{C14A49A4-2B1C-4861-BA84-8F9A8A1838E9}" dt="2020-07-20T12:29:26.600" v="7" actId="6549"/>
        <pc:sldMkLst>
          <pc:docMk/>
          <pc:sldMk cId="229405102" sldId="264"/>
        </pc:sldMkLst>
        <pc:spChg chg="mod">
          <ac:chgData name="Gregory Block" userId="9ed3132d36407930" providerId="LiveId" clId="{C14A49A4-2B1C-4861-BA84-8F9A8A1838E9}" dt="2020-07-20T12:29:26.600" v="7" actId="6549"/>
          <ac:spMkLst>
            <pc:docMk/>
            <pc:sldMk cId="229405102" sldId="264"/>
            <ac:spMk id="3" creationId="{2E5EDE05-E1E2-B943-AB58-B32CBD86948B}"/>
          </ac:spMkLst>
        </pc:spChg>
        <pc:spChg chg="del">
          <ac:chgData name="Gregory Block" userId="9ed3132d36407930" providerId="LiveId" clId="{C14A49A4-2B1C-4861-BA84-8F9A8A1838E9}" dt="2020-07-20T12:29:22.161" v="6" actId="478"/>
          <ac:spMkLst>
            <pc:docMk/>
            <pc:sldMk cId="229405102" sldId="264"/>
            <ac:spMk id="6" creationId="{47836CC0-362C-0A45-BEB2-C6CBFC8D0B2D}"/>
          </ac:spMkLst>
        </pc:spChg>
      </pc:sldChg>
      <pc:sldChg chg="delSp modSp mod">
        <pc:chgData name="Gregory Block" userId="9ed3132d36407930" providerId="LiveId" clId="{C14A49A4-2B1C-4861-BA84-8F9A8A1838E9}" dt="2020-07-20T12:29:49.182" v="9" actId="478"/>
        <pc:sldMkLst>
          <pc:docMk/>
          <pc:sldMk cId="1521694813" sldId="267"/>
        </pc:sldMkLst>
        <pc:spChg chg="del">
          <ac:chgData name="Gregory Block" userId="9ed3132d36407930" providerId="LiveId" clId="{C14A49A4-2B1C-4861-BA84-8F9A8A1838E9}" dt="2020-07-20T12:29:49.182" v="9" actId="478"/>
          <ac:spMkLst>
            <pc:docMk/>
            <pc:sldMk cId="1521694813" sldId="267"/>
            <ac:spMk id="5" creationId="{1E70DA25-63A2-A741-BAA9-7C5141150E17}"/>
          </ac:spMkLst>
        </pc:spChg>
        <pc:spChg chg="mod">
          <ac:chgData name="Gregory Block" userId="9ed3132d36407930" providerId="LiveId" clId="{C14A49A4-2B1C-4861-BA84-8F9A8A1838E9}" dt="2020-07-20T12:29:44.503" v="8" actId="6549"/>
          <ac:spMkLst>
            <pc:docMk/>
            <pc:sldMk cId="1521694813" sldId="267"/>
            <ac:spMk id="6" creationId="{4AA919A2-D72B-604A-AFD8-91AF14ED06CA}"/>
          </ac:spMkLst>
        </pc:spChg>
      </pc:sldChg>
      <pc:sldChg chg="modSp mod">
        <pc:chgData name="Gregory Block" userId="9ed3132d36407930" providerId="LiveId" clId="{C14A49A4-2B1C-4861-BA84-8F9A8A1838E9}" dt="2020-07-20T12:31:30.175" v="37" actId="20577"/>
        <pc:sldMkLst>
          <pc:docMk/>
          <pc:sldMk cId="1456294395" sldId="270"/>
        </pc:sldMkLst>
        <pc:spChg chg="mod">
          <ac:chgData name="Gregory Block" userId="9ed3132d36407930" providerId="LiveId" clId="{C14A49A4-2B1C-4861-BA84-8F9A8A1838E9}" dt="2020-07-20T12:31:30.175" v="37" actId="20577"/>
          <ac:spMkLst>
            <pc:docMk/>
            <pc:sldMk cId="1456294395" sldId="270"/>
            <ac:spMk id="3" creationId="{F07B2D1B-0744-8244-9BE4-B8B2D253A67E}"/>
          </ac:spMkLst>
        </pc:spChg>
      </pc:sldChg>
      <pc:sldChg chg="modSp mod">
        <pc:chgData name="Gregory Block" userId="9ed3132d36407930" providerId="LiveId" clId="{C14A49A4-2B1C-4861-BA84-8F9A8A1838E9}" dt="2020-07-20T12:28:25.367" v="3" actId="2711"/>
        <pc:sldMkLst>
          <pc:docMk/>
          <pc:sldMk cId="3313368075" sldId="273"/>
        </pc:sldMkLst>
        <pc:spChg chg="mod">
          <ac:chgData name="Gregory Block" userId="9ed3132d36407930" providerId="LiveId" clId="{C14A49A4-2B1C-4861-BA84-8F9A8A1838E9}" dt="2020-07-20T12:28:25.367" v="3" actId="2711"/>
          <ac:spMkLst>
            <pc:docMk/>
            <pc:sldMk cId="3313368075" sldId="273"/>
            <ac:spMk id="3" creationId="{40F50920-71DB-D046-9820-B8B1CB5DFAF8}"/>
          </ac:spMkLst>
        </pc:spChg>
      </pc:sldChg>
      <pc:sldChg chg="modSp mod">
        <pc:chgData name="Gregory Block" userId="9ed3132d36407930" providerId="LiveId" clId="{C14A49A4-2B1C-4861-BA84-8F9A8A1838E9}" dt="2020-07-20T12:28:37.547" v="4" actId="2711"/>
        <pc:sldMkLst>
          <pc:docMk/>
          <pc:sldMk cId="137661820" sldId="274"/>
        </pc:sldMkLst>
        <pc:spChg chg="mod">
          <ac:chgData name="Gregory Block" userId="9ed3132d36407930" providerId="LiveId" clId="{C14A49A4-2B1C-4861-BA84-8F9A8A1838E9}" dt="2020-07-20T12:28:37.547" v="4" actId="2711"/>
          <ac:spMkLst>
            <pc:docMk/>
            <pc:sldMk cId="137661820" sldId="274"/>
            <ac:spMk id="3" creationId="{55D1B51C-69CC-3C49-8EE5-64E1829C1629}"/>
          </ac:spMkLst>
        </pc:spChg>
      </pc:sldChg>
      <pc:sldChg chg="modSp mod">
        <pc:chgData name="Gregory Block" userId="9ed3132d36407930" providerId="LiveId" clId="{C14A49A4-2B1C-4861-BA84-8F9A8A1838E9}" dt="2020-07-21T13:25:13.433" v="38" actId="2711"/>
        <pc:sldMkLst>
          <pc:docMk/>
          <pc:sldMk cId="1241153722" sldId="275"/>
        </pc:sldMkLst>
        <pc:spChg chg="mod">
          <ac:chgData name="Gregory Block" userId="9ed3132d36407930" providerId="LiveId" clId="{C14A49A4-2B1C-4861-BA84-8F9A8A1838E9}" dt="2020-07-21T13:25:13.433" v="38" actId="2711"/>
          <ac:spMkLst>
            <pc:docMk/>
            <pc:sldMk cId="1241153722" sldId="275"/>
            <ac:spMk id="3" creationId="{0C9017DE-9332-4042-84FA-C34D263DCFD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2EECCD-C26E-444B-994D-7B8F3DDDC6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9C1C16-FC54-044A-AA6A-B231EF12865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6DDB4-C165-9C40-93AD-B384D5D9DA51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76690F-88EE-834C-B352-3191F50612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13E9FC-51F7-AE48-9AF5-F4D42073A3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913520-4B4C-704A-95B0-45B337D5C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1612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F5B57-63B4-464C-8D7C-168376F3AA1E}" type="datetimeFigureOut">
              <a:rPr lang="en-US" smtClean="0"/>
              <a:t>7/21/2020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BB6B8D-FAE7-9F46-B46F-A55DED415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833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47C66-F499-D64F-905D-4DB4EE4FC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C941EC-42A4-3543-ACAD-2CC60AC3C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3D8EB-1A51-8248-BA7E-462C888BF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5CC8-B0E0-F34F-BFCA-A8152720DCED}" type="datetime1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5D86E-F019-8C44-B757-6135CC29B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54CE2-4359-7541-8139-FAEF618D5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205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80357-1316-AB47-82A7-A02E92FD4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EBA6A4-0B0B-4949-AD3F-E06E4C35F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80538-AF68-9042-88D0-88BFD8370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A4FC-9EF0-3E42-9667-D30DECF3486C}" type="datetime1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2FB53-0E93-8147-9210-9BDD4E3D7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F5868-7A27-6C4A-8B46-8E7D8BEB7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36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317D20-3942-CC4C-9604-8D96DB1DC0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5BB514-C46F-0C43-839B-11E21FCE6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8E075-4D07-7C40-AEB0-2FE640D39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6D3F3-076B-4C47-A048-BA9108A71651}" type="datetime1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4B967-1440-EC4D-A1EC-022169E6D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FCE63-1D32-8A4A-8D9D-A291779B3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987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4EAC0-BF4D-1B49-8499-70706441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A7AA0-3FA6-0147-9A73-4E009D9BE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C2547-98E1-B040-9597-EE9B63ABE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F911C-C37B-A844-A3EC-46D2E639865B}" type="datetime1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F3B3E-BB33-964A-9433-867B92A33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2019, Jeffrey Stanton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34D81-10C3-F843-8AD3-F4103B209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44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663E0-04EF-2C42-B35E-FF72E2812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46BC5E-92F1-AE41-87C3-BD527695C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7A2BC-D2C6-E44B-AA92-9AB70206B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4660A-1E61-7248-91B8-DD4F77C6F9A0}" type="datetime1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6F2E1-0C59-9B4F-AA92-3F7CA7960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9787F-4BCF-DE46-8695-7D54C415D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55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9BE0D-B7D3-4F44-9E9E-6EB60C20A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1E7F6-5862-3446-8240-BFD471BAEB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CFE3F-80EC-3948-94E5-75D4BD7FB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57412-F421-FF4B-A824-22EEB7E5E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8CB9-1D32-B84E-B7ED-9CAD1D90E554}" type="datetime1">
              <a:rPr lang="en-US" smtClean="0"/>
              <a:t>7/21/2020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A447-DB7C-9447-8BF6-10DCDCA6A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0CABD6-5D74-2A4B-B820-F1F04C7C5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39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4F8A5-20DA-334E-9EF0-36AE54E2E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53824-86CA-F343-A180-A26842BF5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1E883-D3D2-0048-927A-7EED01859E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C8EAAE-5D31-7849-827D-AADA6B3F03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30D688-AC48-1D42-9FF1-A92DACDFBE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60E714-CB6D-414B-9370-5A31D0C10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76C3-E819-CA45-B876-2212C9129B97}" type="datetime1">
              <a:rPr lang="en-US" smtClean="0"/>
              <a:t>7/21/2020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CB0E31-B10B-1947-91F7-7AA60BDF5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286D46-9042-4044-882D-CB640C5BD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03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2DCD-BFFF-2346-9158-CECDE6980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F59CBE-EB35-CB42-9686-41E904905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8D337-D45B-8C48-90D4-2805E2DD7E11}" type="datetime1">
              <a:rPr lang="en-US" smtClean="0"/>
              <a:t>7/21/2020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1E85CD-5475-AB43-8C2E-02BEFD753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C1E17D-45D9-EA4F-B173-5CFEFC790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057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F907FD-4271-E045-BC8B-90373E221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3F1EC0-2DFF-D845-857A-9435DEA999DD}" type="datetime1">
              <a:rPr lang="en-US" smtClean="0"/>
              <a:t>7/21/2020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A8A0C8-0D43-6945-89EC-C0BD22CF9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6CCBC7-6A8C-6F48-9600-0B68CE75F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40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C2D10-C6F5-E744-93DD-037FEB4E8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A1E66-ACF1-0D4A-9502-C672F69AC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8F20CC-D85A-E748-B2C2-866323BB3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21F67-E9B8-EB48-867B-022E035C3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7EF4D-BE93-7E4E-A78C-341EECAE1164}" type="datetime1">
              <a:rPr lang="en-US" smtClean="0"/>
              <a:t>7/21/2020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9D001-13C1-0445-930F-C84F3B0C8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6C12B-B40C-8749-ACD5-A217FBBBB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9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5E802-6871-F94F-85A4-280F548B9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6FFAF6-3CA3-C548-AF58-74A239F2D2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60D9C-742D-944E-BB2F-CCEC6BB5A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89E8FC-E1DB-4943-BF4E-4DF45AA20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32326-6F06-CB40-863E-7BF27E7D56F7}" type="datetime1">
              <a:rPr lang="en-US" smtClean="0"/>
              <a:t>7/21/2020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9EB29-56C3-CD41-88DB-E68BC83C4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A7B23-3604-A64F-B6E6-2B9EB83FA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3E92D5-D3CE-F84E-AE23-16F54B7A3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998C5-9A3B-6847-9867-D94CAAE1BA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5980F-6EFF-DA45-B57C-FD03A36E8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E53294-E2A7-0F47-AF97-A9E2522F4FB5}" type="datetime1">
              <a:rPr lang="en-US" smtClean="0"/>
              <a:t>7/21/2020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828C5-9E71-8947-BFD6-BEA6635F23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Copyright 2019, Jeffrey Stanton and Jeffrey Saltz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54BD82-736D-DE45-BB9A-28333E9A80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D31BB2-5BCA-584A-8E0F-7A2BF65CB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76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90D1-5C45-9448-A842-A6F68C395B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55121"/>
          </a:xfrm>
        </p:spPr>
        <p:txBody>
          <a:bodyPr>
            <a:normAutofit fontScale="90000"/>
          </a:bodyPr>
          <a:lstStyle/>
          <a:p>
            <a:r>
              <a:rPr lang="en-US" dirty="0"/>
              <a:t>IST772 (IST777) </a:t>
            </a:r>
            <a:br>
              <a:rPr lang="en-US" dirty="0"/>
            </a:br>
            <a:r>
              <a:rPr lang="en-US" dirty="0"/>
              <a:t>Confidence Intervals (Week 4)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BD3A5-A13A-AB4F-90E6-905133E0C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958" y="2933205"/>
            <a:ext cx="9144000" cy="498764"/>
          </a:xfrm>
        </p:spPr>
        <p:txBody>
          <a:bodyPr/>
          <a:lstStyle/>
          <a:p>
            <a:r>
              <a:rPr lang="en-US" dirty="0"/>
              <a:t>Copyright 2019, Jeffrey Stanton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BAE028-723C-B34D-87C2-CBBBD678E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 and Jeffrey Saltz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33A76-369B-754F-8C4D-5AC662334885}"/>
              </a:ext>
            </a:extLst>
          </p:cNvPr>
          <p:cNvSpPr txBox="1"/>
          <p:nvPr/>
        </p:nvSpPr>
        <p:spPr>
          <a:xfrm>
            <a:off x="698561" y="3461418"/>
            <a:ext cx="56309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Pre-class activity - Run this code:</a:t>
            </a:r>
          </a:p>
          <a:p>
            <a:r>
              <a:rPr lang="en-US" sz="2400" dirty="0" err="1">
                <a:latin typeface="Consolas" panose="020B0609020204030204" pitchFamily="49" charset="0"/>
              </a:rPr>
              <a:t>sampSize</a:t>
            </a:r>
            <a:r>
              <a:rPr lang="en-US" sz="2400" dirty="0">
                <a:latin typeface="Consolas" panose="020B0609020204030204" pitchFamily="49" charset="0"/>
              </a:rPr>
              <a:t> &lt;- 100</a:t>
            </a:r>
          </a:p>
          <a:p>
            <a:r>
              <a:rPr lang="en-US" sz="2400" dirty="0" err="1">
                <a:latin typeface="Consolas" panose="020B0609020204030204" pitchFamily="49" charset="0"/>
              </a:rPr>
              <a:t>set.seed</a:t>
            </a:r>
            <a:r>
              <a:rPr lang="en-US" sz="2400" dirty="0">
                <a:latin typeface="Consolas" panose="020B0609020204030204" pitchFamily="49" charset="0"/>
              </a:rPr>
              <a:t>(11)</a:t>
            </a:r>
          </a:p>
          <a:p>
            <a:r>
              <a:rPr lang="en-US" sz="2400" dirty="0"/>
              <a:t> </a:t>
            </a:r>
          </a:p>
          <a:p>
            <a:r>
              <a:rPr lang="en-US" sz="2400" dirty="0" err="1">
                <a:latin typeface="Consolas" panose="020B0609020204030204" pitchFamily="49" charset="0"/>
              </a:rPr>
              <a:t>groupA</a:t>
            </a:r>
            <a:r>
              <a:rPr lang="en-US" sz="2400" dirty="0">
                <a:latin typeface="Consolas" panose="020B0609020204030204" pitchFamily="49" charset="0"/>
              </a:rPr>
              <a:t> &lt;- </a:t>
            </a:r>
            <a:r>
              <a:rPr lang="en-US" sz="2400" dirty="0" err="1">
                <a:latin typeface="Consolas" panose="020B0609020204030204" pitchFamily="49" charset="0"/>
              </a:rPr>
              <a:t>rnorm</a:t>
            </a:r>
            <a:r>
              <a:rPr lang="en-US" sz="2400" dirty="0">
                <a:latin typeface="Consolas" panose="020B0609020204030204" pitchFamily="49" charset="0"/>
              </a:rPr>
              <a:t>(n=</a:t>
            </a:r>
            <a:r>
              <a:rPr lang="en-US" sz="2400" dirty="0" err="1">
                <a:latin typeface="Consolas" panose="020B0609020204030204" pitchFamily="49" charset="0"/>
              </a:rPr>
              <a:t>sampSize</a:t>
            </a:r>
            <a:r>
              <a:rPr lang="en-US" sz="2400" dirty="0">
                <a:latin typeface="Consolas" panose="020B0609020204030204" pitchFamily="49" charset="0"/>
              </a:rPr>
              <a:t>/2)</a:t>
            </a:r>
          </a:p>
          <a:p>
            <a:r>
              <a:rPr lang="en-US" sz="2400" dirty="0" err="1">
                <a:latin typeface="Consolas" panose="020B0609020204030204" pitchFamily="49" charset="0"/>
              </a:rPr>
              <a:t>groupB</a:t>
            </a:r>
            <a:r>
              <a:rPr lang="en-US" sz="2400" dirty="0">
                <a:latin typeface="Consolas" panose="020B0609020204030204" pitchFamily="49" charset="0"/>
              </a:rPr>
              <a:t> &lt;- </a:t>
            </a:r>
            <a:r>
              <a:rPr lang="en-US" sz="2400" dirty="0" err="1">
                <a:latin typeface="Consolas" panose="020B0609020204030204" pitchFamily="49" charset="0"/>
              </a:rPr>
              <a:t>rnorm</a:t>
            </a:r>
            <a:r>
              <a:rPr lang="en-US" sz="2400" dirty="0">
                <a:latin typeface="Consolas" panose="020B0609020204030204" pitchFamily="49" charset="0"/>
              </a:rPr>
              <a:t>(n=</a:t>
            </a:r>
            <a:r>
              <a:rPr lang="en-US" sz="2400" dirty="0" err="1">
                <a:latin typeface="Consolas" panose="020B0609020204030204" pitchFamily="49" charset="0"/>
              </a:rPr>
              <a:t>sampSize</a:t>
            </a:r>
            <a:r>
              <a:rPr lang="en-US" sz="2400" dirty="0">
                <a:latin typeface="Consolas" panose="020B0609020204030204" pitchFamily="49" charset="0"/>
              </a:rPr>
              <a:t>/2) + 0.2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tout &lt;- </a:t>
            </a:r>
            <a:r>
              <a:rPr lang="en-US" sz="2400" dirty="0" err="1">
                <a:latin typeface="Consolas" panose="020B0609020204030204" pitchFamily="49" charset="0"/>
              </a:rPr>
              <a:t>t.test</a:t>
            </a:r>
            <a:r>
              <a:rPr lang="en-US" sz="2400" dirty="0">
                <a:latin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</a:rPr>
              <a:t>groupA</a:t>
            </a:r>
            <a:r>
              <a:rPr lang="en-US" sz="2400" dirty="0">
                <a:latin typeface="Consolas" panose="020B0609020204030204" pitchFamily="49" charset="0"/>
              </a:rPr>
              <a:t>, </a:t>
            </a:r>
            <a:r>
              <a:rPr lang="en-US" sz="2400" dirty="0" err="1">
                <a:latin typeface="Consolas" panose="020B0609020204030204" pitchFamily="49" charset="0"/>
              </a:rPr>
              <a:t>groupB</a:t>
            </a:r>
            <a:r>
              <a:rPr lang="en-US" sz="2400" dirty="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" name="Rectangular Callout 8">
            <a:extLst>
              <a:ext uri="{FF2B5EF4-FFF2-40B4-BE49-F238E27FC236}">
                <a16:creationId xmlns:a16="http://schemas.microsoft.com/office/drawing/2014/main" id="{BAB107EF-39ED-9644-B806-94A40F9ADFED}"/>
              </a:ext>
            </a:extLst>
          </p:cNvPr>
          <p:cNvSpPr/>
          <p:nvPr/>
        </p:nvSpPr>
        <p:spPr>
          <a:xfrm>
            <a:off x="7552706" y="3752603"/>
            <a:ext cx="3420094" cy="1805049"/>
          </a:xfrm>
          <a:prstGeom prst="wedgeRectCallout">
            <a:avLst>
              <a:gd name="adj1" fmla="val -114583"/>
              <a:gd name="adj2" fmla="val 263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you ran the final three lines of code 100 times, approximately how many of the resulting confidence intervals would overlap with zero? </a:t>
            </a:r>
          </a:p>
        </p:txBody>
      </p:sp>
    </p:spTree>
    <p:extLst>
      <p:ext uri="{BB962C8B-B14F-4D97-AF65-F5344CB8AC3E}">
        <p14:creationId xmlns:p14="http://schemas.microsoft.com/office/powerpoint/2010/main" val="92741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7B3DACF-5A74-744D-A999-4F8D4B1C8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0605" y="607453"/>
            <a:ext cx="7380774" cy="59314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E68627-D806-1343-BA20-CAEBCCA0D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100 replications, five CIs cross the line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CADD62-FC4A-C74E-94F7-1896459E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A486E1-5F42-0247-B2CA-72EF9554E8B0}"/>
              </a:ext>
            </a:extLst>
          </p:cNvPr>
          <p:cNvSpPr txBox="1"/>
          <p:nvPr/>
        </p:nvSpPr>
        <p:spPr>
          <a:xfrm>
            <a:off x="10220446" y="4967149"/>
            <a:ext cx="1782501" cy="17543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mean of this population, -23.6 minutes, is outside of the original CI you calculated.</a:t>
            </a:r>
          </a:p>
        </p:txBody>
      </p:sp>
    </p:spTree>
    <p:extLst>
      <p:ext uri="{BB962C8B-B14F-4D97-AF65-F5344CB8AC3E}">
        <p14:creationId xmlns:p14="http://schemas.microsoft.com/office/powerpoint/2010/main" val="390063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92B3C-F5BB-F04B-B4EC-BFC207EA1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Carefully Worded </a:t>
            </a:r>
            <a:r>
              <a:rPr lang="en-US" dirty="0"/>
              <a:t>Interpretation of a 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33000-370C-054E-9EAA-5BEC326FB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analyzed the difference in discharge time between n=86 NiCad batteries and n=86 Li-Ion batteries. Results showed a mean difference of -71 minutes, indicating that on average NiCad batteries reached a discharged state 71 minutes sooner than Li-Ion batteries.</a:t>
            </a:r>
          </a:p>
          <a:p>
            <a:r>
              <a:rPr lang="en-US" dirty="0"/>
              <a:t>We constructed a 95% confidence interval around this mean difference, which ranged from -83.5 minutes to -58.4 minutes. </a:t>
            </a:r>
            <a:r>
              <a:rPr lang="en-US" b="1" dirty="0"/>
              <a:t>Note that this confidence interval may or may not contain the true population value.</a:t>
            </a:r>
            <a:r>
              <a:rPr lang="en-US" dirty="0"/>
              <a:t> The width of the confidence band, about plus or minus 12.5 minutes, gives some indication of amount of uncertainty around the point estimate of -71 minutes. To reduce this uncertainty, we would have to increase sample size, reduce variability in discharge times within groups, or both.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62B5A7-5EF2-8C40-B25F-F3F7BD531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040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3F4FA15-A4EE-2C4B-A016-DC169DBF3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850" y="3952875"/>
            <a:ext cx="8242300" cy="2768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A27730-CCCC-4D4B-A7E3-FD7C89F19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Paper of the Week – Morey et al., 2016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D1E27-595D-FA46-8190-3D0AFD7DC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241479" cy="2403475"/>
          </a:xfrm>
        </p:spPr>
        <p:txBody>
          <a:bodyPr>
            <a:normAutofit/>
          </a:bodyPr>
          <a:lstStyle/>
          <a:p>
            <a:r>
              <a:rPr lang="en-US" dirty="0"/>
              <a:t>Discusses common misinterpretations of the confidence interval, including the “Fundamental Confidence Fallacy:”</a:t>
            </a:r>
          </a:p>
          <a:p>
            <a:pPr lvl="1"/>
            <a:r>
              <a:rPr lang="en-US" i="1" dirty="0"/>
              <a:t>If the probability that a random interval contains the true value is </a:t>
            </a:r>
            <a:r>
              <a:rPr lang="en-US" dirty="0"/>
              <a:t>X%</a:t>
            </a:r>
            <a:r>
              <a:rPr lang="en-US" i="1" dirty="0"/>
              <a:t>, then the plausibility or probability that </a:t>
            </a:r>
            <a:r>
              <a:rPr lang="en-US" b="1" i="1" dirty="0"/>
              <a:t>a particular observed interval </a:t>
            </a:r>
            <a:r>
              <a:rPr lang="en-US" i="1" dirty="0"/>
              <a:t>contains the true value is also </a:t>
            </a:r>
            <a:r>
              <a:rPr lang="en-US" dirty="0"/>
              <a:t>X%</a:t>
            </a:r>
            <a:r>
              <a:rPr lang="en-US" i="1" dirty="0"/>
              <a:t>; or, alternatively, we can have </a:t>
            </a:r>
            <a:r>
              <a:rPr lang="en-US" dirty="0"/>
              <a:t>X% </a:t>
            </a:r>
            <a:r>
              <a:rPr lang="en-US" i="1" dirty="0"/>
              <a:t>confidence that the observed interval contains the true value. 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DC5AE9-8839-3241-95F5-0E7FC818E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CE754C88-38CC-5F4F-B71D-28030A681D60}"/>
              </a:ext>
            </a:extLst>
          </p:cNvPr>
          <p:cNvSpPr/>
          <p:nvPr/>
        </p:nvSpPr>
        <p:spPr>
          <a:xfrm>
            <a:off x="8288977" y="3952875"/>
            <a:ext cx="2790701" cy="1272268"/>
          </a:xfrm>
          <a:prstGeom prst="wedgeRectCallout">
            <a:avLst>
              <a:gd name="adj1" fmla="val -88918"/>
              <a:gd name="adj2" fmla="val -728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Note: This statement is false, for reasons discussed in the article.</a:t>
            </a:r>
          </a:p>
        </p:txBody>
      </p:sp>
    </p:spTree>
    <p:extLst>
      <p:ext uri="{BB962C8B-B14F-4D97-AF65-F5344CB8AC3E}">
        <p14:creationId xmlns:p14="http://schemas.microsoft.com/office/powerpoint/2010/main" val="1828651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C9EF2-5333-8143-B869-9534D609D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and Practice Exam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B2D1B-0744-8244-9BE4-B8B2D253A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309" y="1825625"/>
            <a:ext cx="11366339" cy="4351338"/>
          </a:xfrm>
        </p:spPr>
        <p:txBody>
          <a:bodyPr/>
          <a:lstStyle/>
          <a:p>
            <a:r>
              <a:rPr lang="en-US" dirty="0"/>
              <a:t>Make sure you are using the updated syllabus that I distributed at the beginning of the semester (on the wall and in the handouts folder).</a:t>
            </a:r>
          </a:p>
          <a:p>
            <a:r>
              <a:rPr lang="en-US" dirty="0"/>
              <a:t>The first practice exam can be found in the handouts folder right after class. I recommend that you try to complete the practice exam in one hour.</a:t>
            </a:r>
          </a:p>
          <a:p>
            <a:r>
              <a:rPr lang="en-US" dirty="0"/>
              <a:t>I will publish a key to the handouts folder later in the week. </a:t>
            </a:r>
          </a:p>
          <a:p>
            <a:r>
              <a:rPr lang="en-US" dirty="0"/>
              <a:t>Feel free to submit your exam file to the LMS: This is an option after reviewing the key if you are unsure about any of your answers. </a:t>
            </a:r>
          </a:p>
          <a:p>
            <a:r>
              <a:rPr lang="en-US" dirty="0"/>
              <a:t>The homework for week four is exercises 7 - 10 on page 66.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380D5D-A33C-DD46-8317-5CD3CE6EE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294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E1FA-6211-A74E-AA1F-8C7320319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Intuitions About the Pre-Class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50920-71DB-D046-9820-B8B1CB5DF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set.seed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(11) # Control randomization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groupA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 &lt;-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rnorm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(n=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sampSize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/2) # Generate one sample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groupB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 &lt;-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rnorm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(n=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sampSize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/2) + 0.2 # A 2nd sample with d=0.2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&gt; tout &lt;-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t.test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groupA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groupB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) # Run a t-test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tout$conf.int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[1:2] # Report just the CI</a:t>
            </a:r>
          </a:p>
          <a:p>
            <a:pPr marL="0" indent="0">
              <a:buNone/>
            </a:pPr>
            <a:r>
              <a:rPr lang="en-US" dirty="0"/>
              <a:t>[1] -0.8800569 -0.1617427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6041DA-7BE4-8D4C-A26D-C7545B9E6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EA86041E-3C2E-854E-AC1C-C463524F4A0F}"/>
              </a:ext>
            </a:extLst>
          </p:cNvPr>
          <p:cNvSpPr/>
          <p:nvPr/>
        </p:nvSpPr>
        <p:spPr>
          <a:xfrm>
            <a:off x="7552706" y="3752603"/>
            <a:ext cx="3420094" cy="1805049"/>
          </a:xfrm>
          <a:prstGeom prst="wedgeRectCallout">
            <a:avLst>
              <a:gd name="adj1" fmla="val -128472"/>
              <a:gd name="adj2" fmla="val 177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If I resampled groups A and B 100 times, approximately how many of the resulting confidence intervals would overlap with zero? </a:t>
            </a:r>
          </a:p>
        </p:txBody>
      </p:sp>
    </p:spTree>
    <p:extLst>
      <p:ext uri="{BB962C8B-B14F-4D97-AF65-F5344CB8AC3E}">
        <p14:creationId xmlns:p14="http://schemas.microsoft.com/office/powerpoint/2010/main" val="3313368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1F8A-117F-F54F-AA5F-4EFA0B183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10,000 Resamples, Mostly Fails!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1B51C-69CC-3C49-8EE5-64E1829C16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rerunT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 &lt;- function() {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+  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groupA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 &lt;-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rnorm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(n=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sampSize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/2)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+  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groupB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 &lt;-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rnorm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(n=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sampSize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/2) + 0.2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+  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+   tout &lt;-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t.test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groupA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groupB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+   (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tout$conf.int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[1] &lt; 0) &amp;&amp; (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tout$conf.int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[2] &lt; 0)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+ }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&gt; # Create a table showing how many times we passed the test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&gt; table(replicate(n=10000,expr=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rerunT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()))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FALSE  TRUE </a:t>
            </a:r>
          </a:p>
          <a:p>
            <a:pPr marL="0" indent="0">
              <a:buNone/>
            </a:pPr>
            <a:r>
              <a:rPr lang="en-US" dirty="0"/>
              <a:t> 8355  1645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A15D13-8567-2146-8E69-0AB25E69C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671557F7-1F17-B341-8355-8223DA22A593}"/>
              </a:ext>
            </a:extLst>
          </p:cNvPr>
          <p:cNvSpPr/>
          <p:nvPr/>
        </p:nvSpPr>
        <p:spPr>
          <a:xfrm>
            <a:off x="7659584" y="4733863"/>
            <a:ext cx="3420094" cy="1805049"/>
          </a:xfrm>
          <a:prstGeom prst="wedgeRectCallout">
            <a:avLst>
              <a:gd name="adj1" fmla="val -200347"/>
              <a:gd name="adj2" fmla="val 111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Nearly 84% of my resamples failed to produce a confidence interval where both ends were &lt; 0.  </a:t>
            </a:r>
          </a:p>
        </p:txBody>
      </p:sp>
    </p:spTree>
    <p:extLst>
      <p:ext uri="{BB962C8B-B14F-4D97-AF65-F5344CB8AC3E}">
        <p14:creationId xmlns:p14="http://schemas.microsoft.com/office/powerpoint/2010/main" val="137661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23163-0809-7A4B-8C4D-080570940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Cause: Sample Size + Effect Size + Significance Level = Statistical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017DE-9332-4042-84FA-C34D263DC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75868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&gt;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pwr.t.test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(n=(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sampSize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/2), d=0.2, type="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two.sample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") </a:t>
            </a:r>
            <a:r>
              <a:rPr lang="en-US" dirty="0">
                <a:solidFill>
                  <a:schemeClr val="accent1"/>
                </a:solidFill>
              </a:rPr>
              <a:t># What's the power to detect d=0.2?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Two-sample t test power calculation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      n = 50</a:t>
            </a:r>
          </a:p>
          <a:p>
            <a:pPr marL="0" indent="0">
              <a:buNone/>
            </a:pPr>
            <a:r>
              <a:rPr lang="en-US" dirty="0"/>
              <a:t>                  d = 0.2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err="1"/>
              <a:t>sig.level</a:t>
            </a:r>
            <a:r>
              <a:rPr lang="en-US" dirty="0"/>
              <a:t> = 0.05</a:t>
            </a:r>
          </a:p>
          <a:p>
            <a:pPr marL="0" indent="0">
              <a:buNone/>
            </a:pPr>
            <a:r>
              <a:rPr lang="en-US" dirty="0"/>
              <a:t>         power = </a:t>
            </a:r>
            <a:r>
              <a:rPr lang="en-US" b="1" dirty="0"/>
              <a:t>0.1676755</a:t>
            </a:r>
          </a:p>
          <a:p>
            <a:pPr marL="0" indent="0">
              <a:buNone/>
            </a:pPr>
            <a:r>
              <a:rPr lang="en-US" dirty="0"/>
              <a:t>  alternative = </a:t>
            </a:r>
            <a:r>
              <a:rPr lang="en-US" dirty="0" err="1"/>
              <a:t>two.sided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n is number in *each* group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2D9D6B-F9E5-C14E-BCB4-BAE3CF3F6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153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D467D-A5AA-D84B-ABEA-83BC226B4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The mean differences cluster near -0.2, but because of the small sample size, most of the CIs are very wide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43631-2D82-C746-8C1D-05D9FCB7D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702C7E0-9353-C349-BE9D-E21C86B84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7850"/>
            <a:ext cx="5414560" cy="43513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1AF657-BB8E-5340-990B-72EFE4BAB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129" y="2075388"/>
            <a:ext cx="4848289" cy="389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32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060713B-C587-7D45-B015-B3B67C9E4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861" y="3220244"/>
            <a:ext cx="3583510" cy="30916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59A074-AD47-714E-97FE-8E8F97AF2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battery life (time to discharge) for two types of batteries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C8355D-362B-9F44-A719-818694749B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65550" y="3131344"/>
            <a:ext cx="4660900" cy="17399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CB4B1-6B22-3441-93D4-464812549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0CF171-EFF7-A740-B38C-7C5B0B951B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629" y="3214472"/>
            <a:ext cx="3645387" cy="30472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5C5D05-E478-5947-AF34-25204807E0D7}"/>
              </a:ext>
            </a:extLst>
          </p:cNvPr>
          <p:cNvSpPr txBox="1"/>
          <p:nvPr/>
        </p:nvSpPr>
        <p:spPr>
          <a:xfrm>
            <a:off x="2268187" y="1740910"/>
            <a:ext cx="7255823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Goal: Analyze the difference in group means, construct a confidence interval around the group mean difference, interpret the confidence interval correctly.</a:t>
            </a:r>
          </a:p>
        </p:txBody>
      </p:sp>
    </p:spTree>
    <p:extLst>
      <p:ext uri="{BB962C8B-B14F-4D97-AF65-F5344CB8AC3E}">
        <p14:creationId xmlns:p14="http://schemas.microsoft.com/office/powerpoint/2010/main" val="2130439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4F496-6E40-0B4D-8A96-90F3B8833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16491" cy="1325563"/>
          </a:xfrm>
        </p:spPr>
        <p:txBody>
          <a:bodyPr/>
          <a:lstStyle/>
          <a:p>
            <a:r>
              <a:rPr lang="en-US" dirty="0"/>
              <a:t>Breakout 1 – Constructing and Interpreting a Confidence Interval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EDE05-E1E2-B943-AB58-B32CBD869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“</a:t>
            </a:r>
            <a:r>
              <a:rPr lang="en-US" dirty="0" err="1"/>
              <a:t>bBatterydata.csv</a:t>
            </a:r>
            <a:r>
              <a:rPr lang="en-US" dirty="0"/>
              <a:t>” into R</a:t>
            </a:r>
          </a:p>
          <a:p>
            <a:r>
              <a:rPr lang="en-US" dirty="0"/>
              <a:t>Run descriptive statistics and graphical diagnostics on the whole data set as well as the two groups separately</a:t>
            </a:r>
          </a:p>
          <a:p>
            <a:r>
              <a:rPr lang="en-US" dirty="0"/>
              <a:t>Run a t-test to obtain the confidence interval</a:t>
            </a:r>
          </a:p>
          <a:p>
            <a:r>
              <a:rPr lang="en-US" dirty="0"/>
              <a:t>Write a comment with a correct interpretation of the CI</a:t>
            </a:r>
          </a:p>
          <a:p>
            <a:r>
              <a:rPr lang="en-US" dirty="0"/>
              <a:t>Share your code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F29798-4BA4-574F-BB09-D97B8A018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5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FAB980-A703-0A4D-86BA-6DF7F7A0C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688"/>
            <a:ext cx="5432339" cy="43656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C1A675-BDBB-A543-8C23-0DBBE8BC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90139" cy="1325563"/>
          </a:xfrm>
        </p:spPr>
        <p:txBody>
          <a:bodyPr/>
          <a:lstStyle/>
          <a:p>
            <a:r>
              <a:rPr lang="en-US" dirty="0"/>
              <a:t>Results of the t-test: Mean Diff = -71 minutes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39019-DAEC-4247-AC64-9FD1F26F1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	Welch Two Sample t-test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data:  Time by Battery</a:t>
            </a:r>
          </a:p>
          <a:p>
            <a:pPr marL="0" indent="0">
              <a:buNone/>
            </a:pPr>
            <a:r>
              <a:rPr lang="en-US" dirty="0"/>
              <a:t>t = -11.252, </a:t>
            </a:r>
            <a:r>
              <a:rPr lang="en-US" dirty="0" err="1"/>
              <a:t>df</a:t>
            </a:r>
            <a:r>
              <a:rPr lang="en-US" dirty="0"/>
              <a:t> = 85.728, p-value &lt; 2.2e-16</a:t>
            </a:r>
          </a:p>
          <a:p>
            <a:pPr marL="0" indent="0">
              <a:buNone/>
            </a:pPr>
            <a:r>
              <a:rPr lang="en-US" dirty="0"/>
              <a:t>alternative hypothesis: true difference </a:t>
            </a:r>
          </a:p>
          <a:p>
            <a:pPr marL="0" indent="0">
              <a:buNone/>
            </a:pPr>
            <a:r>
              <a:rPr lang="en-US" dirty="0"/>
              <a:t>in means is not equal to 0</a:t>
            </a:r>
          </a:p>
          <a:p>
            <a:pPr marL="0" indent="0">
              <a:buNone/>
            </a:pPr>
            <a:r>
              <a:rPr lang="en-US" b="1" dirty="0"/>
              <a:t>95 percent confidence interval:</a:t>
            </a:r>
          </a:p>
          <a:p>
            <a:pPr marL="0" indent="0">
              <a:buNone/>
            </a:pPr>
            <a:r>
              <a:rPr lang="en-US" b="1" dirty="0"/>
              <a:t> -83.49022 -58.41675</a:t>
            </a:r>
          </a:p>
          <a:p>
            <a:pPr marL="0" indent="0">
              <a:buNone/>
            </a:pPr>
            <a:r>
              <a:rPr lang="en-US" dirty="0"/>
              <a:t>sample estimates:</a:t>
            </a:r>
          </a:p>
          <a:p>
            <a:pPr marL="0" indent="0">
              <a:buNone/>
            </a:pPr>
            <a:r>
              <a:rPr lang="en-US" dirty="0"/>
              <a:t>mean in group 1 mean in group 2 </a:t>
            </a:r>
          </a:p>
          <a:p>
            <a:pPr marL="0" indent="0">
              <a:buNone/>
            </a:pPr>
            <a:r>
              <a:rPr lang="en-US" dirty="0"/>
              <a:t>       1323.640        1394.593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358E81-9061-E940-BEB0-6A17AE080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82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4F496-6E40-0B4D-8A96-90F3B8833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23369" cy="1325563"/>
          </a:xfrm>
        </p:spPr>
        <p:txBody>
          <a:bodyPr/>
          <a:lstStyle/>
          <a:p>
            <a:r>
              <a:rPr lang="en-US" dirty="0"/>
              <a:t>Breakout 2 – Repeated CIs from the Population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EDE05-E1E2-B943-AB58-B32CBD869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F29798-4BA4-574F-BB09-D97B8A018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2019, Jeffrey Stanton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AA919A2-D72B-604A-AFD8-91AF14ED06CA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10241479" cy="37482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Import a whole population of battery test data</a:t>
            </a:r>
          </a:p>
          <a:p>
            <a:r>
              <a:rPr lang="en-US" dirty="0"/>
              <a:t>Calculate the true population mean difference between the two types of batteries</a:t>
            </a:r>
          </a:p>
          <a:p>
            <a:r>
              <a:rPr lang="en-US" dirty="0"/>
              <a:t>Construct a custom function to sample n=172 batteries and calculate a CI around the mean difference</a:t>
            </a:r>
          </a:p>
          <a:p>
            <a:r>
              <a:rPr lang="en-US" dirty="0"/>
              <a:t>Replicate that function 100 times, saving the CIs</a:t>
            </a:r>
          </a:p>
          <a:p>
            <a:r>
              <a:rPr lang="en-US" dirty="0"/>
              <a:t>Plot and interpret the results</a:t>
            </a:r>
          </a:p>
          <a:p>
            <a:r>
              <a:rPr lang="en-US" dirty="0"/>
              <a:t>Share your code</a:t>
            </a:r>
          </a:p>
        </p:txBody>
      </p:sp>
    </p:spTree>
    <p:extLst>
      <p:ext uri="{BB962C8B-B14F-4D97-AF65-F5344CB8AC3E}">
        <p14:creationId xmlns:p14="http://schemas.microsoft.com/office/powerpoint/2010/main" val="1521694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135931B0A8F5F46A27463A3288FBD2B" ma:contentTypeVersion="4" ma:contentTypeDescription="Create a new document." ma:contentTypeScope="" ma:versionID="384168c29f9ca7b03d5f80191e76d10b">
  <xsd:schema xmlns:xsd="http://www.w3.org/2001/XMLSchema" xmlns:xs="http://www.w3.org/2001/XMLSchema" xmlns:p="http://schemas.microsoft.com/office/2006/metadata/properties" xmlns:ns2="c1443b39-839c-4794-b042-aa04940845ce" targetNamespace="http://schemas.microsoft.com/office/2006/metadata/properties" ma:root="true" ma:fieldsID="84b9d2620a481dce0c21f5e2680d8096" ns2:_="">
    <xsd:import namespace="c1443b39-839c-4794-b042-aa04940845c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443b39-839c-4794-b042-aa04940845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980013D-B8E2-49A5-BB3A-87386C15F617}"/>
</file>

<file path=customXml/itemProps2.xml><?xml version="1.0" encoding="utf-8"?>
<ds:datastoreItem xmlns:ds="http://schemas.openxmlformats.org/officeDocument/2006/customXml" ds:itemID="{C1A69577-023B-4331-919C-2A1606215B5F}"/>
</file>

<file path=customXml/itemProps3.xml><?xml version="1.0" encoding="utf-8"?>
<ds:datastoreItem xmlns:ds="http://schemas.openxmlformats.org/officeDocument/2006/customXml" ds:itemID="{11560B3E-8BFF-44E0-81CE-21B3FDA8FAB7}"/>
</file>

<file path=docProps/app.xml><?xml version="1.0" encoding="utf-8"?>
<Properties xmlns="http://schemas.openxmlformats.org/officeDocument/2006/extended-properties" xmlns:vt="http://schemas.openxmlformats.org/officeDocument/2006/docPropsVTypes">
  <TotalTime>2419</TotalTime>
  <Words>1113</Words>
  <Application>Microsoft Office PowerPoint</Application>
  <PresentationFormat>Widescreen</PresentationFormat>
  <Paragraphs>100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Consolas</vt:lpstr>
      <vt:lpstr>Office Theme</vt:lpstr>
      <vt:lpstr>IST772 (IST777)  Confidence Intervals (Week 4)</vt:lpstr>
      <vt:lpstr>Your Intuitions About the Pre-Class Activity</vt:lpstr>
      <vt:lpstr>10,000 Resamples, Mostly Fails!</vt:lpstr>
      <vt:lpstr>The Cause: Sample Size + Effect Size + Significance Level = Statistical Power</vt:lpstr>
      <vt:lpstr>The mean differences cluster near -0.2, but because of the small sample size, most of the CIs are very wide</vt:lpstr>
      <vt:lpstr>Comparing battery life (time to discharge) for two types of batteries</vt:lpstr>
      <vt:lpstr>Breakout 1 – Constructing and Interpreting a Confidence Interval</vt:lpstr>
      <vt:lpstr>Results of the t-test: Mean Diff = -71 minutes</vt:lpstr>
      <vt:lpstr>Breakout 2 – Repeated CIs from the Population</vt:lpstr>
      <vt:lpstr>Out of 100 replications, five CIs cross the line</vt:lpstr>
      <vt:lpstr>A Carefully Worded Interpretation of a CI</vt:lpstr>
      <vt:lpstr>Paper of the Week – Morey et al., 2016</vt:lpstr>
      <vt:lpstr>Homework and Practice Exam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IST387 Online Syllabus Overview</dc:title>
  <dc:creator>Microsoft Office User</dc:creator>
  <cp:lastModifiedBy>Gregory Block</cp:lastModifiedBy>
  <cp:revision>62</cp:revision>
  <cp:lastPrinted>2019-05-27T19:23:31Z</cp:lastPrinted>
  <dcterms:created xsi:type="dcterms:W3CDTF">2019-05-10T14:52:46Z</dcterms:created>
  <dcterms:modified xsi:type="dcterms:W3CDTF">2020-07-21T13:25:44Z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0x010100A135931B0A8F5F46A27463A3288FBD2B</vt:lpwstr>
  </property>
</Properties>
</file>

<file path=docProps/thumbnail.jpeg>
</file>